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97" autoAdjust="0"/>
    <p:restoredTop sz="94660"/>
  </p:normalViewPr>
  <p:slideViewPr>
    <p:cSldViewPr>
      <p:cViewPr varScale="1">
        <p:scale>
          <a:sx n="75" d="100"/>
          <a:sy n="75" d="100"/>
        </p:scale>
        <p:origin x="-3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0B490-8DE9-4BD8-BED5-F929DFA2AF4B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0A2E2-5B6B-456F-B861-38BD561314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A8DA5-B71F-4CA9-9E4E-2D2B1F0E4A5E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9CB6-AB64-4627-804F-E98E3C8D22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85A84-39AE-44AD-B238-F920AFFC4E81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E9D84-6064-4016-9F50-1836E6B05C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D9271-03AB-47DA-861E-0C6E87D06E83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6D97B-8573-42C6-9087-CC9D2A3BE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DB05CB-48F4-471A-B636-E99FB35B51FC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F0AEC-8D25-4270-956C-DA03C811A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6A45F-4720-40E2-BB1D-4F39FC36F367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DA1C1-8CB5-490A-AE56-5643953D3F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B5D98-963F-41AA-B6EA-C62681240BB6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EFA25-3BA7-4199-A8E3-7F307FEFB3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9F724-9784-4601-966E-899F085022BE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79B17-FEA2-462C-B279-815F2B1C1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F33EB-0087-483C-B633-23D437EF530E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DC7B1-8049-4239-93BC-E42F3AD44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38437-843A-4AF1-9B72-9BDEC2114AD8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C5793-8830-49A4-BD1E-7D367B756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7FD9F-C49A-48CB-9A30-C8F47E49D6D8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B9BB0-E26D-4D8F-82FC-46C05001E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FE3C904-1D1C-4B2A-9C5E-E6ECE2EEBF95}" type="datetimeFigureOut">
              <a:rPr lang="ru-RU"/>
              <a:pPr>
                <a:defRPr/>
              </a:pPr>
              <a:t>03.11.2011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F55835F-A66E-44CF-8D9B-7E17682EAC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36862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 descr="D:\кгу\Семестр 4, 2010\МБС\презентаци\0ea2bef23d4ebae25d85cc494d783b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75" y="4500563"/>
            <a:ext cx="6143625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857250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k-KZ" b="1" dirty="0" smtClean="0"/>
              <a:t>Лекция 2. Регулирование и надзор деятельности банков на консолидированной основе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2571750"/>
            <a:ext cx="8358187" cy="2071688"/>
          </a:xfrm>
        </p:spPr>
        <p:txBody>
          <a:bodyPr rtlCol="0">
            <a:normAutofit fontScale="85000" lnSpcReduction="20000"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>
                <a:solidFill>
                  <a:schemeClr val="accent3">
                    <a:lumMod val="75000"/>
                  </a:schemeClr>
                </a:solidFill>
              </a:rPr>
              <a:t>1.Необходимость и сущность консолидироваанного надзора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>
                <a:solidFill>
                  <a:schemeClr val="accent3">
                    <a:lumMod val="75000"/>
                  </a:schemeClr>
                </a:solidFill>
              </a:rPr>
              <a:t>2. Банковские группы Казахстана</a:t>
            </a:r>
            <a:endParaRPr lang="ru-RU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>
                <a:solidFill>
                  <a:schemeClr val="accent3">
                    <a:lumMod val="75000"/>
                  </a:schemeClr>
                </a:solidFill>
              </a:rPr>
              <a:t>3.Пруденциальное регулирование банковской деятельности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0">
              <a:schemeClr val="tx2">
                <a:lumMod val="60000"/>
                <a:lumOff val="40000"/>
                <a:alpha val="82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k-KZ" sz="2800" b="1" dirty="0" smtClean="0">
                <a:solidFill>
                  <a:schemeClr val="accent3">
                    <a:lumMod val="75000"/>
                  </a:schemeClr>
                </a:solidFill>
              </a:rPr>
              <a:t>3.Одним из важных инструментов</a:t>
            </a:r>
            <a:r>
              <a:rPr lang="kk-KZ" sz="2800" dirty="0" smtClean="0">
                <a:solidFill>
                  <a:schemeClr val="accent3">
                    <a:lumMod val="75000"/>
                  </a:schemeClr>
                </a:solidFill>
              </a:rPr>
              <a:t> регулирования </a:t>
            </a:r>
            <a:r>
              <a:rPr lang="kk-KZ" sz="2800" b="1" dirty="0" smtClean="0">
                <a:solidFill>
                  <a:schemeClr val="accent3">
                    <a:lumMod val="75000"/>
                  </a:schemeClr>
                </a:solidFill>
              </a:rPr>
              <a:t>б/д</a:t>
            </a:r>
            <a:r>
              <a:rPr lang="kk-KZ" sz="2800" dirty="0" smtClean="0">
                <a:solidFill>
                  <a:schemeClr val="accent3">
                    <a:lumMod val="75000"/>
                  </a:schemeClr>
                </a:solidFill>
              </a:rPr>
              <a:t>еятельности является установление пруденциальных нормативов. </a:t>
            </a:r>
            <a:endParaRPr lang="ru-RU" sz="28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b="1" dirty="0" smtClean="0"/>
              <a:t>В состав пруденциальных  нормативов входят (ст. 42 «Закона о банках ...») : </a:t>
            </a: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 - минимальный размер уставного капитала банка;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 - коэффициент достаточности собственного капитала;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 - максимальный размер риска на одного зхаемщика;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 - коэффициент ликвидности;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 - лимиты открытой валютной позиции;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dirty="0" smtClean="0"/>
              <a:t> </a:t>
            </a:r>
            <a:r>
              <a:rPr lang="kk-KZ" b="1" dirty="0" smtClean="0"/>
              <a:t>В состав пруденциальных нормативов, устанавливаемых уполномоченным органом для их обязательного соблюдения банковскими конгломератами, входят : </a:t>
            </a: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- минимальный размер уставного капитала ;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- коэффициент достаточности собственного капитала;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- максимальный размер риска  на одного заемщика.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  <a:alpha val="5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2225675"/>
          </a:xfrm>
        </p:spPr>
        <p:txBody>
          <a:bodyPr/>
          <a:lstStyle/>
          <a:p>
            <a:r>
              <a:rPr lang="kk-KZ" sz="2800" smtClean="0"/>
              <a:t>В соответствии </a:t>
            </a:r>
            <a:r>
              <a:rPr lang="kk-KZ" sz="2800" b="1" smtClean="0"/>
              <a:t>с Инструкцией АФН от 30 09.2005 г.  </a:t>
            </a:r>
            <a:r>
              <a:rPr lang="kk-KZ" sz="2800" smtClean="0"/>
              <a:t>«</a:t>
            </a:r>
            <a:r>
              <a:rPr lang="kk-KZ" sz="2800" b="1" smtClean="0"/>
              <a:t>Методика расчета пруденциальных нормативов банков второго уровня и их значения</a:t>
            </a:r>
            <a:r>
              <a:rPr lang="kk-KZ" sz="2800" smtClean="0"/>
              <a:t>» в указанную перечень введены также дополнительно следующие  </a:t>
            </a:r>
            <a:r>
              <a:rPr lang="kk-KZ" sz="2800" b="1" smtClean="0"/>
              <a:t>два норматива: </a:t>
            </a:r>
            <a:endParaRPr lang="ru-RU" sz="28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6063"/>
            <a:ext cx="4071938" cy="3786187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kk-KZ" sz="2600" b="1" smtClean="0"/>
              <a:t>1) </a:t>
            </a:r>
            <a:r>
              <a:rPr lang="kk-KZ" sz="2600" smtClean="0"/>
              <a:t>Коэффициент максимальной  инвестиции  в основные фонды и другие нефинансовые активы банка;</a:t>
            </a:r>
          </a:p>
          <a:p>
            <a:pPr>
              <a:lnSpc>
                <a:spcPct val="80000"/>
              </a:lnSpc>
            </a:pPr>
            <a:r>
              <a:rPr lang="kk-KZ" sz="2600" b="1" smtClean="0"/>
              <a:t> 2)</a:t>
            </a:r>
            <a:r>
              <a:rPr lang="kk-KZ" sz="2600" smtClean="0"/>
              <a:t> Капитализация банков РК, связанное с обязателствами банка перед нерезидентами банка.</a:t>
            </a:r>
            <a:endParaRPr lang="ru-RU" sz="2600" smtClean="0"/>
          </a:p>
        </p:txBody>
      </p:sp>
      <p:pic>
        <p:nvPicPr>
          <p:cNvPr id="23556" name="Picture 2" descr="D:\кгу\Семестр 4, 2010\МБС\презентаци\857011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5" y="2857500"/>
            <a:ext cx="471487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500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28625" y="785813"/>
            <a:ext cx="8258175" cy="1785937"/>
          </a:xfrm>
        </p:spPr>
        <p:txBody>
          <a:bodyPr/>
          <a:lstStyle/>
          <a:p>
            <a:pPr algn="l"/>
            <a:r>
              <a:rPr lang="kk-KZ" sz="3200" b="1" smtClean="0"/>
              <a:t>1)</a:t>
            </a:r>
            <a:r>
              <a:rPr lang="kk-KZ" sz="3200" smtClean="0"/>
              <a:t> Минимальный размер уставного капитала банка. </a:t>
            </a:r>
            <a:br>
              <a:rPr lang="kk-KZ" sz="3200" smtClean="0"/>
            </a:br>
            <a:r>
              <a:rPr lang="kk-KZ" sz="3200" smtClean="0"/>
              <a:t>2</a:t>
            </a:r>
            <a:r>
              <a:rPr lang="kk-KZ" sz="3200" b="1" smtClean="0"/>
              <a:t>)</a:t>
            </a:r>
            <a:r>
              <a:rPr lang="kk-KZ" sz="3200" smtClean="0"/>
              <a:t> Минимальный размер уставного капитала банка. </a:t>
            </a:r>
            <a:endParaRPr lang="ru-RU" sz="3200" smtClean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>
          <a:xfrm>
            <a:off x="457200" y="2786063"/>
            <a:ext cx="8472488" cy="3714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kk-KZ" sz="2400" smtClean="0"/>
              <a:t>    Данный норматив характеризуется двумя коэффициентами:</a:t>
            </a:r>
          </a:p>
          <a:p>
            <a:pPr>
              <a:buFont typeface="Arial" charset="0"/>
              <a:buNone/>
            </a:pPr>
            <a:r>
              <a:rPr lang="kk-KZ" sz="2400" smtClean="0"/>
              <a:t> </a:t>
            </a:r>
          </a:p>
          <a:p>
            <a:pPr>
              <a:buFont typeface="Arial" charset="0"/>
              <a:buNone/>
            </a:pPr>
            <a:endParaRPr lang="kk-KZ" sz="2800" b="1" smtClean="0"/>
          </a:p>
          <a:p>
            <a:pPr>
              <a:buFont typeface="Arial" charset="0"/>
              <a:buNone/>
            </a:pPr>
            <a:r>
              <a:rPr lang="kk-KZ" sz="2800" b="1" smtClean="0"/>
              <a:t>3)</a:t>
            </a:r>
            <a:r>
              <a:rPr lang="kk-KZ" sz="2800" smtClean="0"/>
              <a:t>Сумма риска (в виде) кредита на одного заемщика (расчитывают как отношение суммы кредита на одного заемщика к собственному капиталу)</a:t>
            </a:r>
            <a:endParaRPr lang="ru-RU" sz="2800" b="1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642938" y="3357563"/>
            <a:ext cx="3357562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400" dirty="0"/>
              <a:t>К</a:t>
            </a:r>
            <a:r>
              <a:rPr lang="kk-KZ" sz="2400" baseline="-25000" dirty="0"/>
              <a:t>1 </a:t>
            </a:r>
            <a:r>
              <a:rPr lang="ru-RU" sz="2400" dirty="0"/>
              <a:t>=(К1-ИК)/А≥0,06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786313" y="3357563"/>
            <a:ext cx="3357562" cy="6429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400" dirty="0"/>
              <a:t>К</a:t>
            </a:r>
            <a:r>
              <a:rPr lang="kk-KZ" sz="2400" baseline="-25000" dirty="0"/>
              <a:t>2 </a:t>
            </a:r>
            <a:r>
              <a:rPr lang="ru-RU" sz="2400" dirty="0"/>
              <a:t>=СК/(АР-П)≥0,12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813" y="5643563"/>
            <a:ext cx="2143125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400" dirty="0"/>
              <a:t>К</a:t>
            </a:r>
            <a:r>
              <a:rPr lang="kk-KZ" sz="2400" baseline="-25000" dirty="0"/>
              <a:t>3.1</a:t>
            </a:r>
            <a:r>
              <a:rPr lang="kk-KZ" sz="2400" dirty="0"/>
              <a:t>= 0, 25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Обычный заемщик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29000" y="5643563"/>
            <a:ext cx="5286375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sz="2400" dirty="0"/>
              <a:t>К</a:t>
            </a:r>
            <a:r>
              <a:rPr lang="kk-KZ" sz="2400" baseline="-25000" dirty="0"/>
              <a:t>3.2 </a:t>
            </a:r>
            <a:r>
              <a:rPr lang="kk-KZ" sz="2400" dirty="0"/>
              <a:t>= 0, 10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Для заемщиков, имеющих особое отношение с банком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algn="l"/>
            <a:r>
              <a:rPr lang="kk-KZ" sz="2400" b="1" smtClean="0"/>
              <a:t>4) </a:t>
            </a:r>
            <a:r>
              <a:rPr lang="kk-KZ" sz="2400" smtClean="0"/>
              <a:t>Ликвидность</a:t>
            </a:r>
            <a:r>
              <a:rPr lang="kk-KZ" sz="2400" smtClean="0">
                <a:latin typeface="Arial" charset="0"/>
              </a:rPr>
              <a:t> </a:t>
            </a:r>
            <a:r>
              <a:rPr lang="kk-KZ" sz="2400" smtClean="0"/>
              <a:t>банка- основное требование к банковской деятельности со стороны надзорного  органа.</a:t>
            </a:r>
            <a:br>
              <a:rPr lang="kk-KZ" sz="2400" smtClean="0"/>
            </a:br>
            <a:endParaRPr lang="ru-RU" sz="2400" smtClean="0"/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8229600" cy="54292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kk-KZ" sz="1800" smtClean="0"/>
              <a:t>Ликвидность банка оценивается следующими коэффициентами : </a:t>
            </a:r>
          </a:p>
          <a:p>
            <a:pPr>
              <a:buFont typeface="Arial" charset="0"/>
              <a:buNone/>
            </a:pPr>
            <a:r>
              <a:rPr lang="kk-KZ" sz="1800" smtClean="0"/>
              <a:t>а) коэффициент текущей ликвидности (К</a:t>
            </a:r>
            <a:r>
              <a:rPr lang="kk-KZ" sz="1800" baseline="-25000" smtClean="0"/>
              <a:t>4</a:t>
            </a:r>
            <a:r>
              <a:rPr lang="kk-KZ" sz="1800" smtClean="0"/>
              <a:t> );</a:t>
            </a:r>
          </a:p>
          <a:p>
            <a:pPr>
              <a:buFont typeface="Arial" charset="0"/>
              <a:buNone/>
            </a:pPr>
            <a:endParaRPr lang="kk-KZ" sz="1800" smtClean="0"/>
          </a:p>
          <a:p>
            <a:pPr>
              <a:buFont typeface="Arial" charset="0"/>
              <a:buNone/>
            </a:pPr>
            <a:endParaRPr lang="kk-KZ" sz="1800" smtClean="0"/>
          </a:p>
          <a:p>
            <a:pPr>
              <a:buFont typeface="Arial" charset="0"/>
              <a:buNone/>
            </a:pPr>
            <a:r>
              <a:rPr lang="kk-KZ" sz="1800" smtClean="0"/>
              <a:t>б) коэффициент краткосрочной ликвидности  (К</a:t>
            </a:r>
            <a:r>
              <a:rPr lang="kk-KZ" sz="1800" baseline="-25000" smtClean="0"/>
              <a:t>5</a:t>
            </a:r>
            <a:r>
              <a:rPr lang="kk-KZ" sz="1800" smtClean="0"/>
              <a:t>); </a:t>
            </a:r>
          </a:p>
          <a:p>
            <a:pPr>
              <a:buFont typeface="Arial" charset="0"/>
              <a:buNone/>
            </a:pPr>
            <a:endParaRPr lang="kk-KZ" sz="1800" smtClean="0"/>
          </a:p>
          <a:p>
            <a:pPr>
              <a:buFont typeface="Arial" charset="0"/>
              <a:buNone/>
            </a:pPr>
            <a:endParaRPr lang="kk-KZ" sz="1800" smtClean="0"/>
          </a:p>
          <a:p>
            <a:pPr>
              <a:buFont typeface="Arial" charset="0"/>
              <a:buNone/>
            </a:pPr>
            <a:r>
              <a:rPr lang="kk-KZ" sz="1800" smtClean="0"/>
              <a:t>в) текущая валютная ликвидность (К</a:t>
            </a:r>
            <a:r>
              <a:rPr lang="kk-KZ" sz="1800" baseline="-25000" smtClean="0"/>
              <a:t>6.1</a:t>
            </a:r>
            <a:r>
              <a:rPr lang="kk-KZ" sz="1800" smtClean="0"/>
              <a:t>);</a:t>
            </a:r>
          </a:p>
          <a:p>
            <a:pPr>
              <a:buFont typeface="Arial" charset="0"/>
              <a:buNone/>
            </a:pPr>
            <a:endParaRPr lang="kk-KZ" sz="1800" smtClean="0"/>
          </a:p>
          <a:p>
            <a:pPr>
              <a:buFont typeface="Arial" charset="0"/>
              <a:buNone/>
            </a:pPr>
            <a:endParaRPr lang="kk-KZ" sz="1800" smtClean="0"/>
          </a:p>
          <a:p>
            <a:pPr>
              <a:buFont typeface="Arial" charset="0"/>
              <a:buNone/>
            </a:pPr>
            <a:r>
              <a:rPr lang="kk-KZ" sz="1800" smtClean="0"/>
              <a:t>г)краткосрочная валютная ликвидность (К</a:t>
            </a:r>
            <a:r>
              <a:rPr lang="kk-KZ" sz="1800" baseline="-25000" smtClean="0"/>
              <a:t>6.2</a:t>
            </a:r>
            <a:r>
              <a:rPr lang="kk-KZ" sz="1800" smtClean="0"/>
              <a:t>); </a:t>
            </a:r>
          </a:p>
          <a:p>
            <a:pPr>
              <a:buFont typeface="Arial" charset="0"/>
              <a:buNone/>
            </a:pPr>
            <a:endParaRPr lang="kk-KZ" sz="1800" smtClean="0"/>
          </a:p>
          <a:p>
            <a:pPr>
              <a:buFont typeface="Arial" charset="0"/>
              <a:buNone/>
            </a:pPr>
            <a:endParaRPr lang="kk-KZ" sz="1800" smtClean="0"/>
          </a:p>
          <a:p>
            <a:pPr>
              <a:buFont typeface="Arial" charset="0"/>
              <a:buNone/>
            </a:pPr>
            <a:r>
              <a:rPr lang="kk-KZ" sz="1800" smtClean="0"/>
              <a:t>д)среднесрочная валютная ликвидность (К</a:t>
            </a:r>
            <a:r>
              <a:rPr lang="kk-KZ" sz="1800" baseline="-25000" smtClean="0"/>
              <a:t>6.3</a:t>
            </a:r>
            <a:r>
              <a:rPr lang="kk-KZ" sz="1800" smtClean="0"/>
              <a:t>):</a:t>
            </a:r>
          </a:p>
          <a:p>
            <a:pPr>
              <a:buFont typeface="Arial" charset="0"/>
              <a:buNone/>
            </a:pPr>
            <a:r>
              <a:rPr lang="kk-KZ" sz="2800" b="1" smtClean="0"/>
              <a:t>5) </a:t>
            </a:r>
            <a:r>
              <a:rPr lang="kk-KZ" sz="2800" smtClean="0"/>
              <a:t>Лимиты открытой валютной позиции.</a:t>
            </a:r>
          </a:p>
          <a:p>
            <a:pPr>
              <a:buFont typeface="Arial" charset="0"/>
              <a:buNone/>
            </a:pPr>
            <a:endParaRPr lang="kk-KZ" sz="180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785813" y="1785938"/>
            <a:ext cx="2357437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К</a:t>
            </a:r>
            <a:r>
              <a:rPr lang="kk-KZ" baseline="-25000" dirty="0"/>
              <a:t>4</a:t>
            </a:r>
            <a:r>
              <a:rPr lang="kk-KZ" dirty="0"/>
              <a:t> =А вл/ Об.тек. ≥ 0,3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85813" y="2786063"/>
            <a:ext cx="2714625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К</a:t>
            </a:r>
            <a:r>
              <a:rPr lang="kk-KZ" baseline="-25000" dirty="0"/>
              <a:t>5 </a:t>
            </a:r>
            <a:r>
              <a:rPr lang="kk-KZ" dirty="0"/>
              <a:t>= А крат./ Об.крат. ≥ 0,5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857250" y="3786188"/>
            <a:ext cx="1928813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К</a:t>
            </a:r>
            <a:r>
              <a:rPr lang="kk-KZ" baseline="-25000" dirty="0"/>
              <a:t>6.1  </a:t>
            </a:r>
            <a:r>
              <a:rPr lang="kk-KZ" dirty="0"/>
              <a:t> ≥ 0,9 </a:t>
            </a:r>
            <a:r>
              <a:rPr lang="kk-KZ" baseline="-25000" dirty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57250" y="4786313"/>
            <a:ext cx="1928813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К</a:t>
            </a:r>
            <a:r>
              <a:rPr lang="kk-KZ" baseline="-25000" dirty="0"/>
              <a:t>6.2 </a:t>
            </a:r>
            <a:r>
              <a:rPr lang="kk-KZ" dirty="0"/>
              <a:t> ≥ 0,8</a:t>
            </a: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4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300"/>
          </a:xfrm>
        </p:spPr>
        <p:txBody>
          <a:bodyPr/>
          <a:lstStyle/>
          <a:p>
            <a:pPr algn="l"/>
            <a:r>
              <a:rPr lang="ru-RU" sz="2800" b="1" smtClean="0"/>
              <a:t>6) Коэффициент максимального размера инвестиций банка </a:t>
            </a:r>
            <a:r>
              <a:rPr lang="ru-RU" sz="2800" smtClean="0"/>
              <a:t>в основные средства  и другие нефинансовые активы: </a:t>
            </a:r>
            <a:br>
              <a:rPr lang="ru-RU" sz="2800" smtClean="0"/>
            </a:br>
            <a:endParaRPr lang="ru-RU" sz="28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488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z="2800" dirty="0" smtClean="0"/>
              <a:t>7) Капитализация банков к обязательствам перед нерезидентами РК. </a:t>
            </a:r>
            <a:r>
              <a:rPr lang="kk-KZ" sz="2400" dirty="0" smtClean="0"/>
              <a:t>Норматив введен с 1 апреля 2007 г. и контролируются двумя коэффициентами: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z="2400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k-KZ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kk-KZ" sz="2400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z="2400" b="1" dirty="0" smtClean="0"/>
              <a:t>В целях регулирования деятельности банковской группы</a:t>
            </a:r>
            <a:r>
              <a:rPr lang="kk-KZ" sz="2400" dirty="0" smtClean="0"/>
              <a:t> АФН установил им следующие пруденциальные нормативы: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z="2400" dirty="0" smtClean="0"/>
              <a:t>- </a:t>
            </a:r>
            <a:r>
              <a:rPr lang="ru-RU" sz="2400" dirty="0" smtClean="0"/>
              <a:t>Собственный капитал банковской группы рассчитывается по формуле: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                       СК = СК</a:t>
            </a:r>
            <a:r>
              <a:rPr lang="ru-RU" sz="2400" baseline="-25000" dirty="0" smtClean="0">
                <a:solidFill>
                  <a:schemeClr val="accent3">
                    <a:lumMod val="75000"/>
                  </a:schemeClr>
                </a:solidFill>
              </a:rPr>
              <a:t>Р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+ ( СК</a:t>
            </a:r>
            <a:r>
              <a:rPr lang="ru-RU" sz="2400" baseline="-25000" dirty="0" smtClean="0">
                <a:solidFill>
                  <a:schemeClr val="accent3">
                    <a:lumMod val="75000"/>
                  </a:schemeClr>
                </a:solidFill>
              </a:rPr>
              <a:t>Р.УЧ.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-  СК</a:t>
            </a:r>
            <a:r>
              <a:rPr lang="ru-RU" sz="2400" baseline="-25000" dirty="0" smtClean="0">
                <a:solidFill>
                  <a:schemeClr val="accent3">
                    <a:lumMod val="75000"/>
                  </a:schemeClr>
                </a:solidFill>
              </a:rPr>
              <a:t>Р. УЧ.</a:t>
            </a:r>
            <a:r>
              <a:rPr lang="en-US" sz="2400" baseline="-25000" dirty="0" smtClean="0">
                <a:solidFill>
                  <a:schemeClr val="accent3">
                    <a:lumMod val="75000"/>
                  </a:schemeClr>
                </a:solidFill>
              </a:rPr>
              <a:t>min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)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785813" y="1571625"/>
            <a:ext cx="2000250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К</a:t>
            </a:r>
            <a:r>
              <a:rPr lang="ru-RU" sz="2400" baseline="-25000" dirty="0"/>
              <a:t>7 </a:t>
            </a:r>
            <a:r>
              <a:rPr lang="ru-RU" sz="2400" dirty="0"/>
              <a:t> = 1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00125" y="3643313"/>
            <a:ext cx="3214688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 К</a:t>
            </a:r>
            <a:r>
              <a:rPr lang="kk-KZ" baseline="-25000" dirty="0"/>
              <a:t>8  </a:t>
            </a:r>
            <a:r>
              <a:rPr lang="kk-KZ" dirty="0"/>
              <a:t> = С Об / СК = 2/4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2063" y="3714750"/>
            <a:ext cx="3214687" cy="571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К</a:t>
            </a:r>
            <a:r>
              <a:rPr lang="kk-KZ" baseline="-25000" dirty="0"/>
              <a:t>9  </a:t>
            </a:r>
            <a:r>
              <a:rPr lang="kk-KZ" dirty="0"/>
              <a:t> = (С Об + Цб) / СК = 4/6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chemeClr val="accent4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8229600" cy="151130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 smtClean="0"/>
              <a:t>- Достаточность собственного капитала (коэффициент) определяется по формуле: </a:t>
            </a:r>
            <a:br>
              <a:rPr lang="ru-RU" sz="2400" dirty="0" smtClean="0"/>
            </a:br>
            <a:r>
              <a:rPr lang="ru-RU" sz="2400" dirty="0" smtClean="0"/>
              <a:t>                                               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К = (СК -</a:t>
            </a:r>
            <a:r>
              <a:rPr lang="ru-RU" sz="2400" dirty="0" err="1" smtClean="0">
                <a:solidFill>
                  <a:schemeClr val="accent3">
                    <a:lumMod val="75000"/>
                  </a:schemeClr>
                </a:solidFill>
              </a:rPr>
              <a:t>д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)/</a:t>
            </a:r>
            <a:r>
              <a:rPr lang="ru-RU" sz="2400" dirty="0" err="1" smtClean="0">
                <a:solidFill>
                  <a:schemeClr val="accent3">
                    <a:lumMod val="75000"/>
                  </a:schemeClr>
                </a:solidFill>
              </a:rPr>
              <a:t>А-п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 ≥ 0,12 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71750"/>
            <a:ext cx="8229600" cy="355441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z="2800" dirty="0" smtClean="0"/>
              <a:t>Максимальный размер риска на одного заемщика банковской группы определяется по формуле:  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sz="28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</a:t>
            </a:r>
            <a:r>
              <a:rPr lang="kk-KZ" sz="2400" dirty="0" smtClean="0">
                <a:solidFill>
                  <a:schemeClr val="accent3">
                    <a:lumMod val="75000"/>
                  </a:schemeClr>
                </a:solidFill>
              </a:rPr>
              <a:t>К</a:t>
            </a:r>
            <a:r>
              <a:rPr lang="kk-KZ" sz="2400" baseline="-25000" dirty="0" smtClean="0">
                <a:solidFill>
                  <a:schemeClr val="accent3">
                    <a:lumMod val="75000"/>
                  </a:schemeClr>
                </a:solidFill>
              </a:rPr>
              <a:t>Р</a:t>
            </a:r>
            <a:r>
              <a:rPr lang="ru-RU" sz="2400" dirty="0" smtClean="0">
                <a:solidFill>
                  <a:schemeClr val="accent3">
                    <a:lumMod val="75000"/>
                  </a:schemeClr>
                </a:solidFill>
              </a:rPr>
              <a:t>= СР/СК ≤ 0,25 (0,10)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50"/>
          </a:xfrm>
        </p:spPr>
        <p:txBody>
          <a:bodyPr/>
          <a:lstStyle/>
          <a:p>
            <a:r>
              <a:rPr lang="kk-KZ" sz="2800" smtClean="0"/>
              <a:t>В случае невыполнения пруденциальных нормативов и других обязательных к соблюдению норм и лимитов, нарушений или  выявления неправомерных действий или бездействия должностных лиц и работников банка к банку применябтся следующие меры воздействия: 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 smtClean="0"/>
          </a:p>
        </p:txBody>
      </p:sp>
      <p:pic>
        <p:nvPicPr>
          <p:cNvPr id="28674" name="Picture 2" descr="D:\кгу\Семестр 4, 2010\МБС\презентаци\105120_7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14813" y="2857500"/>
            <a:ext cx="4686300" cy="3749675"/>
          </a:xfrm>
        </p:spPr>
      </p:pic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285750" y="3143250"/>
            <a:ext cx="378618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970213" algn="ctr"/>
              </a:tabLst>
            </a:pPr>
            <a:r>
              <a:rPr lang="kk-KZ" sz="2000">
                <a:ea typeface="Times New Roman" pitchFamily="18" charset="0"/>
                <a:cs typeface="Arial" charset="0"/>
              </a:rPr>
              <a:t>1 Затребовать письмо обязательство; </a:t>
            </a:r>
          </a:p>
          <a:p>
            <a:pPr>
              <a:tabLst>
                <a:tab pos="2970213" algn="ctr"/>
              </a:tabLst>
            </a:pPr>
            <a:endParaRPr lang="ru-RU" sz="11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2970213" algn="ctr"/>
              </a:tabLst>
            </a:pPr>
            <a:r>
              <a:rPr lang="kk-KZ" sz="2000">
                <a:ea typeface="Times New Roman" pitchFamily="18" charset="0"/>
                <a:cs typeface="Arial" charset="0"/>
              </a:rPr>
              <a:t> 2. Составить с банком письменное соглашение ; </a:t>
            </a:r>
          </a:p>
          <a:p>
            <a:pPr eaLnBrk="0" hangingPunct="0">
              <a:tabLst>
                <a:tab pos="2970213" algn="ctr"/>
              </a:tabLst>
            </a:pPr>
            <a:endParaRPr lang="ru-RU" sz="1100">
              <a:ea typeface="Times New Roman" pitchFamily="18" charset="0"/>
              <a:cs typeface="Arial" charset="0"/>
            </a:endParaRPr>
          </a:p>
          <a:p>
            <a:pPr eaLnBrk="0" hangingPunct="0">
              <a:tabLst>
                <a:tab pos="2970213" algn="ctr"/>
              </a:tabLst>
            </a:pPr>
            <a:r>
              <a:rPr lang="kk-KZ" sz="2000">
                <a:ea typeface="Times New Roman" pitchFamily="18" charset="0"/>
                <a:cs typeface="Arial" charset="0"/>
              </a:rPr>
              <a:t> 3. Вынести предупреждение; 	</a:t>
            </a:r>
          </a:p>
          <a:p>
            <a:pPr eaLnBrk="0" hangingPunct="0">
              <a:tabLst>
                <a:tab pos="2970213" algn="ctr"/>
              </a:tabLst>
            </a:pPr>
            <a:r>
              <a:rPr lang="kk-KZ" sz="2000">
                <a:ea typeface="Times New Roman" pitchFamily="18" charset="0"/>
                <a:cs typeface="Arial" charset="0"/>
              </a:rPr>
              <a:t> 4. Дать обязательное для исполнения письменное предписание.  </a:t>
            </a:r>
            <a:endParaRPr lang="kk-KZ" sz="3200"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6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kk-KZ" b="1" smtClean="0"/>
              <a:t>Литература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535781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1.Банковское дело . Учебник под общей ред. академика НАН РК, проф. Сейткасимова Г.С., Астана – 2007, 640 с. (с. 109-140).</a:t>
            </a:r>
            <a:endParaRPr lang="ru-RU" sz="22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2 Банковское дело.Учебное пособие./ Под научной редакцией А.А. Абишева, С.А. Святова. – Алматы: Экономика, 2007. -382 с. (с.42 – 49 ) </a:t>
            </a:r>
            <a:endParaRPr lang="ru-RU" sz="22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3. Банковское дело. Учебник. /под ред. проф.  О.И. Лаврушина и др. – М.: КНОРУС, 2007.- 768 с. (с.  751 - 756) </a:t>
            </a:r>
            <a:endParaRPr lang="ru-RU" sz="22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4. Закон «О банках и банковской деятельности в РК» 31.08. 1995г., сдополнениями и изменениями. </a:t>
            </a:r>
            <a:endParaRPr lang="ru-RU" sz="22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5.Досмукаметов К.М. Регулирование деятельности банков на основе консолидированного надзора. Автореферат докторской диссертации.Алматы, 2005 </a:t>
            </a:r>
            <a:endParaRPr lang="ru-RU" sz="22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6.АФН от 30.09.2005 г.«Инструкция о нормативных значениях и</a:t>
            </a:r>
            <a:r>
              <a:rPr lang="kk-KZ" sz="2200" smtClean="0">
                <a:latin typeface="Arial" charset="0"/>
              </a:rPr>
              <a:t> </a:t>
            </a:r>
            <a:r>
              <a:rPr lang="kk-KZ" sz="2200" smtClean="0"/>
              <a:t>методика расчетов  пруденциальных нормативов банков второго уровня».</a:t>
            </a:r>
            <a:endParaRPr lang="ru-RU" sz="2200" smtClean="0"/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kk-KZ" sz="2200" smtClean="0"/>
              <a:t>7. Постановление правления  АФН </a:t>
            </a:r>
            <a:r>
              <a:rPr lang="ru-RU" sz="2200" smtClean="0"/>
              <a:t>№ </a:t>
            </a:r>
            <a:r>
              <a:rPr lang="kk-KZ" sz="2200" smtClean="0"/>
              <a:t>140 «О минимальных размерах уставного и собственного капитала банков второго уровня»2008 г.</a:t>
            </a:r>
            <a:endParaRPr lang="ru-RU" sz="2200" smtClean="0"/>
          </a:p>
          <a:p>
            <a:pPr>
              <a:lnSpc>
                <a:spcPct val="80000"/>
              </a:lnSpc>
            </a:pPr>
            <a:endParaRPr lang="ru-RU" sz="2200" smtClean="0"/>
          </a:p>
        </p:txBody>
      </p:sp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5000">
              <a:schemeClr val="tx2">
                <a:lumMod val="60000"/>
                <a:lumOff val="40000"/>
                <a:alpha val="82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8625"/>
            <a:ext cx="8686800" cy="5857875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/>
              <a:t> 1. Достижение банкми вторго уровня РК международных стандартов деятельности требует адекватного повышения уровня надзора за ними. Это является необходимым условием для минимизации отрицательного влияния деятельности крупных участников банков и банковской группы на финансовую устойчивость в целом банковской системы</a:t>
            </a:r>
            <a:r>
              <a:rPr lang="ru-RU" dirty="0" smtClean="0"/>
              <a:t>[5]</a:t>
            </a:r>
            <a:r>
              <a:rPr lang="kk-KZ" dirty="0" smtClean="0"/>
              <a:t>.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kk-KZ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dirty="0" smtClean="0"/>
              <a:t>В настоящее время казахстанские банки являются лишь частью финансово – промышленных груп, в которые входят как финансовые организации, так и промышленные, торговые, посреднические и др.организации. Таким образом,  ФПГ  и банковские группы, контролируя банк, получают возможность распоряжаться привлеченными банком депозитами по собственному усмотрению, часто покрывая ими собственные убытки, и подвергая банк избыточным рискам.</a:t>
            </a:r>
            <a:endParaRPr lang="ru-RU" dirty="0" smtClean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6357937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dirty="0" smtClean="0"/>
              <a:t>консолидированный надзор – это метод надзора, при котором учитываются все риски, которым подвергается или может подвегрнуться банковская группа, и аффилированные  с банком лица, независимо от источника этих рисков. Цель такого  метода надзора – защита депозиторов банка и повышение финансовой  прозрачности банковских конгломератов. Это достигается путем предоставления надзорным органам возможности оценить влияние всей совокупности рисков на банковскую группу и требовать при необходимости принятия конкретных мер.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kk-KZ" dirty="0" smtClean="0">
                <a:solidFill>
                  <a:schemeClr val="accent3">
                    <a:lumMod val="75000"/>
                  </a:schemeClr>
                </a:solidFill>
              </a:rPr>
              <a:t>Для осуществления 	эффективного  консолидированного надзора  необходимо, чтобы надзорный орган должен обладать двумя важными полномочиями: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dirty="0" smtClean="0"/>
              <a:t>1) правом на получение достоверной информации об аффилированных компаниях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dirty="0" smtClean="0"/>
              <a:t>2) правом принимать или побуждать других принимать действенные меры по исправлению недостатков.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286000"/>
          </a:xfrm>
        </p:spPr>
        <p:txBody>
          <a:bodyPr/>
          <a:lstStyle/>
          <a:p>
            <a:r>
              <a:rPr lang="kk-KZ" sz="3200" smtClean="0"/>
              <a:t>2. Мировой опыт позволяет условно определить </a:t>
            </a:r>
            <a:r>
              <a:rPr lang="kk-KZ" sz="3200" b="1" smtClean="0"/>
              <a:t>несколько типов финансово </a:t>
            </a:r>
            <a:r>
              <a:rPr lang="kk-KZ" sz="3200" smtClean="0"/>
              <a:t>– промышленных груп с участием банков</a:t>
            </a:r>
            <a:r>
              <a:rPr lang="ru-RU" sz="3200" smtClean="0"/>
              <a:t>[</a:t>
            </a:r>
            <a:r>
              <a:rPr lang="kk-KZ" sz="3200" smtClean="0"/>
              <a:t>5</a:t>
            </a:r>
            <a:r>
              <a:rPr lang="ru-RU" sz="3200" smtClean="0"/>
              <a:t>]</a:t>
            </a:r>
            <a:r>
              <a:rPr lang="kk-KZ" sz="3200" smtClean="0"/>
              <a:t>: </a:t>
            </a:r>
            <a:r>
              <a:rPr lang="ru-RU" sz="3200" smtClean="0"/>
              <a:t/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50"/>
            <a:ext cx="5043488" cy="4500563"/>
          </a:xfrm>
        </p:spPr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dirty="0" smtClean="0"/>
              <a:t> 1. прост</a:t>
            </a:r>
            <a:r>
              <a:rPr lang="ru-RU" dirty="0" smtClean="0"/>
              <a:t>а</a:t>
            </a:r>
            <a:r>
              <a:rPr lang="kk-KZ" dirty="0" smtClean="0"/>
              <a:t>я банковская группа;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dirty="0" smtClean="0"/>
              <a:t> 2. банковская группа со смешанной деятельностью; 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dirty="0" smtClean="0"/>
              <a:t> 3. простой финансовый когломерат;</a:t>
            </a: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kk-KZ" dirty="0" smtClean="0"/>
              <a:t>4. сложный финансовый конгломерат.</a:t>
            </a:r>
            <a:endParaRPr lang="ru-RU" dirty="0"/>
          </a:p>
        </p:txBody>
      </p:sp>
      <p:pic>
        <p:nvPicPr>
          <p:cNvPr id="16388" name="Picture 2" descr="D:\кгу\Семестр 4, 2010\МБС\презентаци\rekvizi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3088" y="2000250"/>
            <a:ext cx="3490912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300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k-KZ" b="1" dirty="0" smtClean="0"/>
              <a:t>Простая банковская группа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kk-KZ" b="1" dirty="0" smtClean="0"/>
              <a:t> </a:t>
            </a:r>
            <a:endParaRPr lang="ru-RU" b="1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429000" y="1143000"/>
            <a:ext cx="2357438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Банк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375" y="3643313"/>
            <a:ext cx="235743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Трастовая компания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29188" y="4857750"/>
            <a:ext cx="2357437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Факторинговая компания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071688" y="4857750"/>
            <a:ext cx="2357437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Ипотечная компания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313" y="3643313"/>
            <a:ext cx="2357437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Лизинговая компания</a:t>
            </a:r>
            <a:endParaRPr lang="ru-RU" dirty="0"/>
          </a:p>
        </p:txBody>
      </p:sp>
      <p:cxnSp>
        <p:nvCxnSpPr>
          <p:cNvPr id="11" name="Прямая соединительная линия 10"/>
          <p:cNvCxnSpPr>
            <a:stCxn id="4" idx="2"/>
          </p:cNvCxnSpPr>
          <p:nvPr/>
        </p:nvCxnSpPr>
        <p:spPr>
          <a:xfrm rot="5400000">
            <a:off x="4107656" y="2428082"/>
            <a:ext cx="1000125" cy="1588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428875" y="2928938"/>
            <a:ext cx="4500563" cy="1587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0800000" flipV="1">
            <a:off x="1500188" y="2928938"/>
            <a:ext cx="928687" cy="642937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6929438" y="2928938"/>
            <a:ext cx="785812" cy="642937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8" idx="0"/>
          </p:cNvCxnSpPr>
          <p:nvPr/>
        </p:nvCxnSpPr>
        <p:spPr>
          <a:xfrm rot="5400000">
            <a:off x="2553495" y="3625056"/>
            <a:ext cx="1928812" cy="536575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16200000" flipH="1">
            <a:off x="4750594" y="3607594"/>
            <a:ext cx="1928812" cy="57150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sz="3600" b="1" smtClean="0"/>
              <a:t>Банковская группа со смешеанной деятельностью</a:t>
            </a:r>
            <a:endParaRPr lang="ru-RU" sz="3600" b="1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429000" y="1571625"/>
            <a:ext cx="2357438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/>
              <a:t>Банк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375" y="3643313"/>
            <a:ext cx="2357438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Трастовая компания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929188" y="4857750"/>
            <a:ext cx="2357437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   Торговая компания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1688" y="4857750"/>
            <a:ext cx="2357437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Ипотечная компания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4313" y="3643313"/>
            <a:ext cx="2357437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Лизинговая компания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4286250" y="2643188"/>
            <a:ext cx="571500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428875" y="2928938"/>
            <a:ext cx="4500563" cy="1587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1500188" y="2928938"/>
            <a:ext cx="928687" cy="64293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929438" y="2928938"/>
            <a:ext cx="785812" cy="64293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endCxn id="7" idx="0"/>
          </p:cNvCxnSpPr>
          <p:nvPr/>
        </p:nvCxnSpPr>
        <p:spPr>
          <a:xfrm rot="5400000">
            <a:off x="2553495" y="3625056"/>
            <a:ext cx="1928812" cy="536575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4750594" y="3607594"/>
            <a:ext cx="1928812" cy="57150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k-KZ" dirty="0" smtClean="0"/>
              <a:t>Простой финансовый колгломерат</a:t>
            </a:r>
            <a:endParaRPr lang="ru-RU" dirty="0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357563" y="1785938"/>
            <a:ext cx="2500312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/>
              <a:t>Банк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29313" y="3786188"/>
            <a:ext cx="2571750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  Брокерская компания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38" y="3786188"/>
            <a:ext cx="2500312" cy="7858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Страховая компания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1428750" y="1928813"/>
            <a:ext cx="1928813" cy="1785937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1643063" y="2214563"/>
            <a:ext cx="1643062" cy="1571625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786438" y="2000250"/>
            <a:ext cx="2000250" cy="1714500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5857875" y="2286000"/>
            <a:ext cx="1785938" cy="1608138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143250" y="3929063"/>
            <a:ext cx="2786063" cy="1587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5" idx="1"/>
            <a:endCxn id="6" idx="3"/>
          </p:cNvCxnSpPr>
          <p:nvPr/>
        </p:nvCxnSpPr>
        <p:spPr>
          <a:xfrm rot="10800000">
            <a:off x="3143250" y="4179888"/>
            <a:ext cx="2786063" cy="1587"/>
          </a:xfrm>
          <a:prstGeom prst="straightConnector1">
            <a:avLst/>
          </a:prstGeom>
          <a:ln w="349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5000">
              <a:schemeClr val="tx2">
                <a:lumMod val="60000"/>
                <a:lumOff val="40000"/>
                <a:alpha val="82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kk-KZ" dirty="0" smtClean="0"/>
              <a:t>Сложный финансовый конгломерат</a:t>
            </a:r>
            <a:endParaRPr lang="ru-RU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071813" y="1357313"/>
            <a:ext cx="3000375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Корпорация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3429000"/>
            <a:ext cx="114300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Лизинговая  компания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3429000"/>
            <a:ext cx="114300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Торговая  компания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3500438"/>
            <a:ext cx="114300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Ипотечная компания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3429000"/>
            <a:ext cx="114300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Пенсионные фонды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57950" y="3429000"/>
            <a:ext cx="114300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      Инвестиционные   Фонды </a:t>
            </a:r>
            <a:endParaRPr lang="ru-RU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715272" y="3429000"/>
            <a:ext cx="1143008" cy="31432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k-KZ" dirty="0"/>
              <a:t>Брокерская компания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>
            <a:stCxn id="4" idx="2"/>
          </p:cNvCxnSpPr>
          <p:nvPr/>
        </p:nvCxnSpPr>
        <p:spPr>
          <a:xfrm rot="5400000">
            <a:off x="4429126" y="2427287"/>
            <a:ext cx="285750" cy="3175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85813" y="2571750"/>
            <a:ext cx="7572375" cy="1588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355600" y="3000375"/>
            <a:ext cx="858838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2001044" y="2999581"/>
            <a:ext cx="857250" cy="1588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3499644" y="3001169"/>
            <a:ext cx="876300" cy="1746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4929982" y="2999581"/>
            <a:ext cx="857250" cy="158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rot="5400000">
            <a:off x="6501607" y="2999581"/>
            <a:ext cx="857250" cy="158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7930357" y="2999581"/>
            <a:ext cx="857250" cy="1587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62"/>
          </a:xfrm>
        </p:spPr>
        <p:txBody>
          <a:bodyPr/>
          <a:lstStyle/>
          <a:p>
            <a:r>
              <a:rPr lang="ru-RU" sz="2800" smtClean="0"/>
              <a:t>Банковские группы Казахстана</a:t>
            </a: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785813"/>
          <a:ext cx="8229600" cy="5783262"/>
        </p:xfrm>
        <a:graphic>
          <a:graphicData uri="http://schemas.openxmlformats.org/drawingml/2006/table">
            <a:tbl>
              <a:tblPr/>
              <a:tblGrid>
                <a:gridCol w="1685925"/>
                <a:gridCol w="6543675"/>
              </a:tblGrid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BFFCB"/>
                          </a:solidFill>
                          <a:effectLst/>
                          <a:latin typeface="Calibri" pitchFamily="34" charset="0"/>
                        </a:rPr>
                        <a:t>Наименование родительского банк</a:t>
                      </a: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BFFCB"/>
                          </a:solidFill>
                          <a:effectLst/>
                          <a:latin typeface="Calibri" pitchFamily="34" charset="0"/>
                        </a:rPr>
                        <a:t>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rgbClr val="CBFFCB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BFFCB"/>
                          </a:solidFill>
                          <a:effectLst/>
                          <a:latin typeface="Calibri" pitchFamily="34" charset="0"/>
                        </a:rPr>
                        <a:t>Наименование участников банковской группы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АО «Казкоммерцбанк»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ОАО «Казкоммерцбанк Кыргызстан», ООО КБ «Москоммерцбанк», АО «Казкоммерц Инвест», ОАО «КазкоммерцСекьюритиз»,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KazkommertsInternationalBV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АО «Банк ТуранАлем»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ТОО «Туран АлемСекьюритиз», ОАО БТА «Лизинг», ТОО «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TuranAlemFinanceB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.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V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.», ННПФ «Казахстан», ННПФ «Курмет», ТОО «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KazkoConstruktionLTD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», ТОО «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ForceTechnologi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», ТОО «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RealEstate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</a:rPr>
                        <a:t>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«Народный Сберегательный Банк Казахстана»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 «Казтелепорт», ЗАО «Халык-лизинг», «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HSBK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Europe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AKB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«Хлебный» г. Челябинск Российская Федерация, АО «Компания по иностранному страхованию «Казинстрах», АО «НПФ «Народного банка Казахстан»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«Банк ЦентрКредит»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 НПФ «Капитал», ТОО «Центр Лизинг», АО «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KIBAssetManagement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ТОО «Актасжол»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«Тем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рбанк»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 Са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pitalBV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ОАО Тем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kk-KZ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рлизинг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«НУРБАНК»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 КУПА «Нур-Траст», ЗАО «НурСекьюритиз», ТОО Лизинговая компания «Нуринвест», Брокер-дилер «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Moneyexperts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ТОО «Гранд-Ломбард», ЗАО СК «МеркурРевард»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АО «Банк Каспийский»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«СК «Алматинская Международная Страховая Группа»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 ДАБ «АБН  АМРО Банк Казахстана»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ЗАОКУПА «АБНАМРОА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ssetManagement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»;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 «АБН АМРО-КаспийМунайГаз НПФ»;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8"/>
                    </a:solidFill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ОАО «АТФ Банк»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ЗАО «СК «АТФ Полис», ЗАО «ДКСЖ «АТФ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LIFE</a:t>
                      </a:r>
                      <a:r>
                        <a:rPr kumimoji="0" 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ECE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6">
      <a:dk1>
        <a:sysClr val="windowText" lastClr="000000"/>
      </a:dk1>
      <a:lt1>
        <a:srgbClr val="CBFFCB"/>
      </a:lt1>
      <a:dk2>
        <a:srgbClr val="007200"/>
      </a:dk2>
      <a:lt2>
        <a:srgbClr val="007F00"/>
      </a:lt2>
      <a:accent1>
        <a:srgbClr val="3F3F3F"/>
      </a:accent1>
      <a:accent2>
        <a:srgbClr val="008000"/>
      </a:accent2>
      <a:accent3>
        <a:srgbClr val="FF0000"/>
      </a:accent3>
      <a:accent4>
        <a:srgbClr val="008000"/>
      </a:accent4>
      <a:accent5>
        <a:srgbClr val="008000"/>
      </a:accent5>
      <a:accent6>
        <a:srgbClr val="006900"/>
      </a:accent6>
      <a:hlink>
        <a:srgbClr val="E2D700"/>
      </a:hlink>
      <a:folHlink>
        <a:srgbClr val="008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941</Words>
  <PresentationFormat>Экран (4:3)</PresentationFormat>
  <Paragraphs>139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Arial</vt:lpstr>
      <vt:lpstr>Times New Roman</vt:lpstr>
      <vt:lpstr>Тема Office</vt:lpstr>
      <vt:lpstr>Лекция 2. Регулирование и надзор деятельности банков на консолидированной основе </vt:lpstr>
      <vt:lpstr>Слайд 2</vt:lpstr>
      <vt:lpstr>Слайд 3</vt:lpstr>
      <vt:lpstr>2. Мировой опыт позволяет условно определить несколько типов финансово – промышленных груп с участием банков[5]:  </vt:lpstr>
      <vt:lpstr>Простая банковская группа  </vt:lpstr>
      <vt:lpstr>Банковская группа со смешеанной деятельностью</vt:lpstr>
      <vt:lpstr>Простой финансовый колгломерат</vt:lpstr>
      <vt:lpstr>Сложный финансовый конгломерат</vt:lpstr>
      <vt:lpstr>Банковские группы Казахстана</vt:lpstr>
      <vt:lpstr>3.Одним из важных инструментов регулирования б/деятельности является установление пруденциальных нормативов. </vt:lpstr>
      <vt:lpstr>В соответствии с Инструкцией АФН от 30 09.2005 г.  «Методика расчета пруденциальных нормативов банков второго уровня и их значения» в указанную перечень введены также дополнительно следующие  два норматива: </vt:lpstr>
      <vt:lpstr>1) Минимальный размер уставного капитала банка.  2) Минимальный размер уставного капитала банка. </vt:lpstr>
      <vt:lpstr>4) Ликвидность банка- основное требование к банковской деятельности со стороны надзорного  органа. </vt:lpstr>
      <vt:lpstr>6) Коэффициент максимального размера инвестиций банка в основные средства  и другие нефинансовые активы:  </vt:lpstr>
      <vt:lpstr>- Достаточность собственного капитала (коэффициент) определяется по формуле:                                                 К = (СК -д)/А-п ≥ 0,12 </vt:lpstr>
      <vt:lpstr>В случае невыполнения пруденциальных нормативов и других обязательных к соблюдению норм и лимитов, нарушений или  выявления неправомерных действий или бездействия должностных лиц и работников банка к банку применябтся следующие меры воздействия:  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Лекция 2. Регулирование и надзор деятельности банков на консолидированной основе </dc:title>
  <dc:creator>Администратор</dc:creator>
  <cp:lastModifiedBy>User</cp:lastModifiedBy>
  <cp:revision>13</cp:revision>
  <dcterms:created xsi:type="dcterms:W3CDTF">2011-10-04T15:53:56Z</dcterms:created>
  <dcterms:modified xsi:type="dcterms:W3CDTF">2011-11-03T10:31:33Z</dcterms:modified>
</cp:coreProperties>
</file>